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56" r:id="rId3"/>
    <p:sldId id="258" r:id="rId4"/>
    <p:sldId id="261" r:id="rId5"/>
    <p:sldId id="263" r:id="rId6"/>
    <p:sldId id="262" r:id="rId7"/>
    <p:sldId id="259" r:id="rId8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2" autoAdjust="0"/>
  </p:normalViewPr>
  <p:slideViewPr>
    <p:cSldViewPr snapToGrid="0">
      <p:cViewPr varScale="1">
        <p:scale>
          <a:sx n="69" d="100"/>
          <a:sy n="69" d="100"/>
        </p:scale>
        <p:origin x="-73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883B9-2933-4F5F-BA24-8CD7AF417058}" type="datetimeFigureOut">
              <a:rPr lang="pt-BR" smtClean="0"/>
              <a:pPr/>
              <a:t>17/11/2023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4C262-7C1A-4E40-8BD7-239997E2829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88174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04C262-7C1A-4E40-8BD7-239997E28290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2587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0DDB60E-05B9-A5A8-E695-CC764255FD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14F49C72-CDC1-9DB2-4F7C-F8655DF153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10816F6-B047-C571-6C78-6EDF1C504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1020-2887-4705-8B7B-A4BB863F4B7C}" type="datetimeFigureOut">
              <a:rPr lang="pt-BR" smtClean="0"/>
              <a:pPr/>
              <a:t>17/11/2023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671EC98-CF6A-87D1-8E1D-D96AF9FF4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D0AE5E02-2A00-0EFC-B9B3-CC318BB2C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0F39-9023-4412-A607-BE5C753BE10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82144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8C4B0C5-FCDC-5D08-3E0E-C42C045D4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5AC0024D-3B4C-EB81-9830-15474FCF87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BA575CF-4412-90D1-B94D-AFA964DBD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1020-2887-4705-8B7B-A4BB863F4B7C}" type="datetimeFigureOut">
              <a:rPr lang="pt-BR" smtClean="0"/>
              <a:pPr/>
              <a:t>17/11/2023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36B271FD-449A-0A3C-95E1-9C3598066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6F98F433-D21E-2F19-C41E-632B36E79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0F39-9023-4412-A607-BE5C753BE10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38029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4F520E6F-9FE5-E588-D120-DF1D2E17FD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DD52C4AF-5D79-1804-6827-72422E6F75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7BC504A-6AE1-922F-F943-485AEA949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1020-2887-4705-8B7B-A4BB863F4B7C}" type="datetimeFigureOut">
              <a:rPr lang="pt-BR" smtClean="0"/>
              <a:pPr/>
              <a:t>17/11/2023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E7114D0-10AC-4F9B-35C8-18AB2B869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A755801-EE00-CB01-5144-893FC6138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0F39-9023-4412-A607-BE5C753BE10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52314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90D1547-B7EA-D1E6-930A-798529F50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D994041-408E-FC1F-497D-775A7C139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75B7A922-D476-36AB-677B-92353E09D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1020-2887-4705-8B7B-A4BB863F4B7C}" type="datetimeFigureOut">
              <a:rPr lang="pt-BR" smtClean="0"/>
              <a:pPr/>
              <a:t>17/11/2023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2B32D5D9-F97A-2EDD-370F-F8806B35B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7D28792-CAAB-9BB6-CC38-0B5AF6D04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0F39-9023-4412-A607-BE5C753BE10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469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9C525A0-7E8B-8CB9-538C-46C518B9B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EA1C2B0F-F295-31E8-F524-267864EEB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2F4A650-C3C3-777A-10DC-BBAB76FEE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1020-2887-4705-8B7B-A4BB863F4B7C}" type="datetimeFigureOut">
              <a:rPr lang="pt-BR" smtClean="0"/>
              <a:pPr/>
              <a:t>17/11/2023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32328BDB-2D59-4946-87A8-B8231726D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47452E7-821B-6731-8875-22465D860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0F39-9023-4412-A607-BE5C753BE10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8327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FFA8D1F-CCDC-2B85-F6FB-15A3CB3B8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BF0DDB7-D4E5-3F01-DA4F-A1DD6F07F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CC42E7A7-83AB-32A5-1234-C15D78E23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4FFB0804-BB29-2E21-5419-468BEE894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1020-2887-4705-8B7B-A4BB863F4B7C}" type="datetimeFigureOut">
              <a:rPr lang="pt-BR" smtClean="0"/>
              <a:pPr/>
              <a:t>17/11/2023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D390CE8C-3E4E-74F3-D1EC-D9D0D62B3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6BD510BD-366C-9769-CC72-0AC756AF8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0F39-9023-4412-A607-BE5C753BE10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07860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AA812FC-74F7-24D1-DA0E-ACC09D06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3932253D-8908-4B56-02B3-778695AAA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F54C9F69-C73C-DF34-DD54-4145FAA86C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C3297391-D3AA-2560-90DB-CB89155FF2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B5ABB7B9-A1B8-34BD-EF7B-12E53EE019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8C8574AF-49F3-AF52-29CE-74161EA64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1020-2887-4705-8B7B-A4BB863F4B7C}" type="datetimeFigureOut">
              <a:rPr lang="pt-BR" smtClean="0"/>
              <a:pPr/>
              <a:t>17/11/2023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14F2FF30-926B-4F6F-3463-0EADD97EB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B57CB578-F4B9-E063-5FD6-F8FFEE5B2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0F39-9023-4412-A607-BE5C753BE10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93283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9CB6765-54D4-4528-5FA7-DB9CA404B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C92A3622-5A5D-ADAA-B3B9-876623853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1020-2887-4705-8B7B-A4BB863F4B7C}" type="datetimeFigureOut">
              <a:rPr lang="pt-BR" smtClean="0"/>
              <a:pPr/>
              <a:t>17/11/2023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FC188A01-7709-B265-4698-ACB3C0F9F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071C5331-E3B0-8867-326F-C9EF2EDCB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0F39-9023-4412-A607-BE5C753BE10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4161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EDA85C48-3475-4BDA-7A54-DB9C3EB3F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1020-2887-4705-8B7B-A4BB863F4B7C}" type="datetimeFigureOut">
              <a:rPr lang="pt-BR" smtClean="0"/>
              <a:pPr/>
              <a:t>17/11/2023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A0354AA6-4E3C-0012-F87D-C9761A728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160FFD3A-3F16-9F10-4CDC-A1047C1C3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0F39-9023-4412-A607-BE5C753BE10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72211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C7A3253-18E6-F719-A7D0-6A54B63EA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DF51347-6F33-94D2-898B-78D3BBB30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21BC0A5A-B30F-A415-5BE8-27EEC540A9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96EF4B22-AD40-8EBE-A27A-4BCBE2C0D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1020-2887-4705-8B7B-A4BB863F4B7C}" type="datetimeFigureOut">
              <a:rPr lang="pt-BR" smtClean="0"/>
              <a:pPr/>
              <a:t>17/11/2023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6215C8A6-60FC-7F2B-B8C1-75879D46E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8DEC0B6F-41C1-E4B7-D0E9-F16861FA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0F39-9023-4412-A607-BE5C753BE10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29202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1ED3F8E-8D4C-A841-1675-5395EDDEE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ED1FB6CD-ABA2-B63F-06F2-F417FC5299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FA91EE13-C7D9-7BB4-76C0-C8EECA02E6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A4EFDA1D-22D4-6139-F2AE-5AE453E88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1020-2887-4705-8B7B-A4BB863F4B7C}" type="datetimeFigureOut">
              <a:rPr lang="pt-BR" smtClean="0"/>
              <a:pPr/>
              <a:t>17/11/2023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1E74CB5C-E055-33FC-50AA-331D4B831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8E2D976B-65BA-F23C-DC64-0AC5E75ED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0F39-9023-4412-A607-BE5C753BE10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72553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0EB87981-965F-89B2-7B65-83B0E4402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C8F3337A-0744-E81E-11F7-E4D8D6D37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A84A8DA5-99FD-4B08-9690-5F4B777A3C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F1020-2887-4705-8B7B-A4BB863F4B7C}" type="datetimeFigureOut">
              <a:rPr lang="pt-BR" smtClean="0"/>
              <a:pPr/>
              <a:t>17/11/2023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6C9DC79-A3D5-304F-8500-F057FFFA0B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EB88320-06F0-64E3-085C-D8F9F42403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50F39-9023-4412-A607-BE5C753BE10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76715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xmlns="" id="{1E020063-2385-44AC-BD67-258E1F0B9F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0">
            <a:extLst>
              <a:ext uri="{FF2B5EF4-FFF2-40B4-BE49-F238E27FC236}">
                <a16:creationId xmlns:a16="http://schemas.microsoft.com/office/drawing/2014/main" xmlns="" id="{7E014A0B-5338-4077-AFE9-A90D04D449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12">
            <a:extLst>
              <a:ext uri="{FF2B5EF4-FFF2-40B4-BE49-F238E27FC236}">
                <a16:creationId xmlns:a16="http://schemas.microsoft.com/office/drawing/2014/main" xmlns="" id="{78127680-150F-4A90-9950-F663925781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05" y="-1"/>
            <a:ext cx="3362070" cy="2522849"/>
            <a:chOff x="-305" y="-1"/>
            <a:chExt cx="3832880" cy="2876136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5088F97A-8362-4967-B664-D748B846EC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30F9DEDE-4318-412A-81C5-C8C90F6897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09E97DE9-7844-4707-8928-1CD88ADB72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EC58954E-44A5-4A0D-97A9-8A2BB43D683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478E75A-9EFF-5ACE-9E6D-61C01EB1C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768" y="2364779"/>
            <a:ext cx="5126896" cy="322762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t-BR" sz="3200" dirty="0">
                <a:solidFill>
                  <a:schemeClr val="tx2"/>
                </a:solidFill>
              </a:rPr>
              <a:t>RESULTADO DE NEGOCIAÇÃO</a:t>
            </a:r>
          </a:p>
          <a:p>
            <a:pPr marL="0" indent="0">
              <a:buNone/>
            </a:pPr>
            <a:r>
              <a:rPr lang="pt-BR" sz="3200" dirty="0">
                <a:solidFill>
                  <a:schemeClr val="tx2"/>
                </a:solidFill>
              </a:rPr>
              <a:t>Mesa Nacional de Negociação Permanente</a:t>
            </a:r>
          </a:p>
          <a:p>
            <a:pPr marL="0" indent="0">
              <a:buNone/>
            </a:pPr>
            <a:r>
              <a:rPr lang="pt-BR" sz="3200" dirty="0">
                <a:solidFill>
                  <a:schemeClr val="tx2"/>
                </a:solidFill>
              </a:rPr>
              <a:t>MESA CENTRAL</a:t>
            </a:r>
          </a:p>
          <a:p>
            <a:pPr marL="0" indent="0">
              <a:buNone/>
            </a:pPr>
            <a:r>
              <a:rPr lang="pt-BR" sz="3200" i="1" dirty="0">
                <a:solidFill>
                  <a:schemeClr val="tx2"/>
                </a:solidFill>
              </a:rPr>
              <a:t>16/11/2023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466920E5-8640-4C24-A775-8647637094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rot="5400000" flipH="1">
            <a:off x="10185732" y="4852038"/>
            <a:ext cx="2151670" cy="1860256"/>
            <a:chOff x="-305" y="-4155"/>
            <a:chExt cx="2514948" cy="217433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2CBA3142-5A82-43CE-87A2-EB14B17A51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AEF5A1C7-9938-4A33-A5A4-2B05353B31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262A936D-E9F6-4A68-82C2-1D1CC777226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C68A9229-BBBE-4934-9700-BA72A1BB03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C7B335BE-86DD-FB97-4B85-0CB4FD0543D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61589" y="4725055"/>
            <a:ext cx="3898201" cy="86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18690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9941DD56-8067-1C81-D921-B7DB641A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23035894"/>
              </p:ext>
            </p:extLst>
          </p:nvPr>
        </p:nvGraphicFramePr>
        <p:xfrm>
          <a:off x="1020932" y="443884"/>
          <a:ext cx="10424966" cy="5603723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5149975">
                  <a:extLst>
                    <a:ext uri="{9D8B030D-6E8A-4147-A177-3AD203B41FA5}">
                      <a16:colId xmlns:a16="http://schemas.microsoft.com/office/drawing/2014/main" xmlns="" val="145375079"/>
                    </a:ext>
                  </a:extLst>
                </a:gridCol>
                <a:gridCol w="5274991">
                  <a:extLst>
                    <a:ext uri="{9D8B030D-6E8A-4147-A177-3AD203B41FA5}">
                      <a16:colId xmlns:a16="http://schemas.microsoft.com/office/drawing/2014/main" xmlns="" val="1748123979"/>
                    </a:ext>
                  </a:extLst>
                </a:gridCol>
              </a:tblGrid>
              <a:tr h="329429">
                <a:tc gridSpan="2">
                  <a:txBody>
                    <a:bodyPr/>
                    <a:lstStyle/>
                    <a:p>
                      <a:pPr marL="285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kern="100" dirty="0">
                          <a:effectLst/>
                        </a:rPr>
                        <a:t>Resultado de Negociação – 16/nov./2023 - MNNP</a:t>
                      </a: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9955505"/>
                  </a:ext>
                </a:extLst>
              </a:tr>
              <a:tr h="241045">
                <a:tc>
                  <a:txBody>
                    <a:bodyPr/>
                    <a:lstStyle/>
                    <a:p>
                      <a:pPr marL="285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effectLst/>
                        </a:rPr>
                        <a:t>Reivindicação</a:t>
                      </a:r>
                      <a:endParaRPr lang="pt-BR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Posição do Governo</a:t>
                      </a:r>
                    </a:p>
                  </a:txBody>
                  <a:tcPr marL="38398" marR="38398" marT="0" marB="0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16265543"/>
                  </a:ext>
                </a:extLst>
              </a:tr>
              <a:tr h="7672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effectLst/>
                        </a:rPr>
                        <a:t>Liberação de servidores para atividade sindical/mandato classista</a:t>
                      </a:r>
                      <a:endParaRPr lang="pt-BR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u="sng" kern="100" dirty="0">
                          <a:effectLst/>
                        </a:rPr>
                        <a:t>Acolhida</a:t>
                      </a:r>
                      <a:endParaRPr lang="pt-BR" sz="1300" kern="100" dirty="0">
                        <a:effectLst/>
                      </a:endParaRPr>
                    </a:p>
                    <a:p>
                      <a:pPr lv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effectLst/>
                        </a:rPr>
                        <a:t>Assunto em discussão no GTI da regulamentação da Convenção 151</a:t>
                      </a: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17103351"/>
                  </a:ext>
                </a:extLst>
              </a:tr>
              <a:tr h="139491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effectLst/>
                        </a:rPr>
                        <a:t>Regulamentação da Convenção 151/OIT</a:t>
                      </a:r>
                      <a:endParaRPr lang="pt-BR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u="sng" kern="100" dirty="0">
                          <a:effectLst/>
                        </a:rPr>
                        <a:t>Acolhida</a:t>
                      </a:r>
                      <a:endParaRPr lang="pt-BR" sz="1300" kern="100" dirty="0">
                        <a:effectLst/>
                      </a:endParaRPr>
                    </a:p>
                    <a:p>
                      <a:pPr lv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effectLst/>
                        </a:rPr>
                        <a:t>Editado Decreto nº 11.669, de 28/08/2023 </a:t>
                      </a:r>
                    </a:p>
                    <a:p>
                      <a:pPr lv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effectLst/>
                        </a:rPr>
                        <a:t>Portaria MGI nº 5.440, de 18/09/2023 – Designa os membros do GTI.</a:t>
                      </a:r>
                    </a:p>
                    <a:p>
                      <a:pPr lv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effectLst/>
                        </a:rPr>
                        <a:t>(3 reuniões ocorridas. Entrega prevista para dezembro/2023)</a:t>
                      </a: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98994005"/>
                  </a:ext>
                </a:extLst>
              </a:tr>
              <a:tr h="9892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effectLst/>
                        </a:rPr>
                        <a:t>IN 54/2021 – da exigência do aviso de greve com 48h de antecedência.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b="0" kern="100" dirty="0">
                          <a:effectLst/>
                        </a:rPr>
                        <a:t>Solicita que a previsão fosse adequada à decisão do STF, que é de 72 horas.</a:t>
                      </a:r>
                      <a:endParaRPr lang="pt-BR" sz="13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u="sng" kern="100" dirty="0">
                          <a:effectLst/>
                        </a:rPr>
                        <a:t>Acolhida</a:t>
                      </a:r>
                      <a:r>
                        <a:rPr lang="pt-BR" sz="1300" kern="100" dirty="0">
                          <a:effectLst/>
                        </a:rPr>
                        <a:t> 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effectLst/>
                        </a:rPr>
                        <a:t>Assunto em discussão no GTI da regulamentação da Convenção 151</a:t>
                      </a:r>
                      <a:endParaRPr lang="pt-BR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16402839"/>
                  </a:ext>
                </a:extLst>
              </a:tr>
              <a:tr h="9892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effectLst/>
                        </a:rPr>
                        <a:t>IN 54/2021 - da previsão de registro no assentamento funcional do servidor.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b="0" kern="100" dirty="0">
                          <a:effectLst/>
                        </a:rPr>
                        <a:t>Solicita a retirada dessa previsão.</a:t>
                      </a:r>
                      <a:endParaRPr lang="pt-BR" sz="13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u="sng" kern="100" dirty="0">
                          <a:effectLst/>
                        </a:rPr>
                        <a:t>Acolhida</a:t>
                      </a:r>
                      <a:r>
                        <a:rPr lang="pt-BR" sz="1300" kern="100" dirty="0">
                          <a:effectLst/>
                        </a:rPr>
                        <a:t> 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pt-BR" sz="1300" kern="100" dirty="0">
                          <a:effectLst/>
                        </a:rPr>
                        <a:t>Será retirada após completada a compensação dos dias de paralisação.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effectLst/>
                        </a:rPr>
                        <a:t> </a:t>
                      </a:r>
                      <a:endParaRPr lang="pt-BR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20874316"/>
                  </a:ext>
                </a:extLst>
              </a:tr>
              <a:tr h="8925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effectLst/>
                        </a:rPr>
                        <a:t>IN 54/2021 – da proposta de previsão de que o desconto de greve “será, contudo, incabível se ficar demonstrado, em ação judicial, que greve foi provocada por conduta ilícita do Poder Público”. </a:t>
                      </a:r>
                      <a:endParaRPr lang="pt-BR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u="sng" kern="100" dirty="0">
                          <a:effectLst/>
                        </a:rPr>
                        <a:t>Acolhida</a:t>
                      </a:r>
                      <a:endParaRPr lang="pt-BR" sz="1300" kern="100" dirty="0">
                        <a:effectLst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pt-BR" sz="1300" kern="100" dirty="0">
                          <a:effectLst/>
                        </a:rPr>
                        <a:t> 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effectLst/>
                        </a:rPr>
                        <a:t> </a:t>
                      </a:r>
                      <a:endParaRPr lang="pt-BR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31214041"/>
                  </a:ext>
                </a:extLst>
              </a:tr>
            </a:tbl>
          </a:graphicData>
        </a:graphic>
      </p:graphicFrame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3E2883EF-AD98-DA3F-B7A3-605150A3460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02698" y="6146036"/>
            <a:ext cx="2743200" cy="61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27094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9941DD56-8067-1C81-D921-B7DB641A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1833381"/>
              </p:ext>
            </p:extLst>
          </p:nvPr>
        </p:nvGraphicFramePr>
        <p:xfrm>
          <a:off x="991752" y="762408"/>
          <a:ext cx="10460476" cy="5285198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5167517">
                  <a:extLst>
                    <a:ext uri="{9D8B030D-6E8A-4147-A177-3AD203B41FA5}">
                      <a16:colId xmlns:a16="http://schemas.microsoft.com/office/drawing/2014/main" xmlns="" val="145375079"/>
                    </a:ext>
                  </a:extLst>
                </a:gridCol>
                <a:gridCol w="5292959">
                  <a:extLst>
                    <a:ext uri="{9D8B030D-6E8A-4147-A177-3AD203B41FA5}">
                      <a16:colId xmlns:a16="http://schemas.microsoft.com/office/drawing/2014/main" xmlns="" val="1748123979"/>
                    </a:ext>
                  </a:extLst>
                </a:gridCol>
              </a:tblGrid>
              <a:tr h="338360">
                <a:tc gridSpan="2">
                  <a:txBody>
                    <a:bodyPr/>
                    <a:lstStyle/>
                    <a:p>
                      <a:pPr marL="285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kern="100" dirty="0">
                          <a:effectLst/>
                        </a:rPr>
                        <a:t>Resultado de Negociação – 16/nov./2023 - MNNP</a:t>
                      </a: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9955505"/>
                  </a:ext>
                </a:extLst>
              </a:tr>
              <a:tr h="244367">
                <a:tc>
                  <a:txBody>
                    <a:bodyPr/>
                    <a:lstStyle/>
                    <a:p>
                      <a:pPr marL="285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effectLst/>
                        </a:rPr>
                        <a:t>Reivindicação</a:t>
                      </a:r>
                      <a:endParaRPr lang="pt-BR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Posição do Governo</a:t>
                      </a:r>
                    </a:p>
                  </a:txBody>
                  <a:tcPr marL="38398" marR="38398" marT="0" marB="0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16265543"/>
                  </a:ext>
                </a:extLst>
              </a:tr>
              <a:tr h="1134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effectLst/>
                        </a:rPr>
                        <a:t>IN 54/2021 – da definição de prioridade quanto a compensação de horas não trabalhadas em decorrência de greve.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b="0" kern="100" dirty="0">
                          <a:effectLst/>
                        </a:rPr>
                        <a:t>Solicita retirada da obrigação de compensar primeiro as horas decorrentes de greve. </a:t>
                      </a:r>
                      <a:endParaRPr lang="pt-BR" sz="13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u="sng" kern="100" dirty="0">
                          <a:effectLst/>
                        </a:rPr>
                        <a:t>Acolhida</a:t>
                      </a:r>
                      <a:endParaRPr lang="pt-BR" sz="1300" kern="100" dirty="0">
                        <a:effectLst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17103351"/>
                  </a:ext>
                </a:extLst>
              </a:tr>
              <a:tr h="16454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effectLst/>
                        </a:rPr>
                        <a:t>IN 54/2021 – da restrição constante do Acordo de Compensação de greve, que determina que somente poderá ser estabelecido se a motivação da greve tiver conexão com aspectos abrangidos pelas relações de trabalho, no âmbito da Administração Pública Federal direta, autárquica e fundacional.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b="0" kern="100" dirty="0">
                          <a:effectLst/>
                        </a:rPr>
                        <a:t>Solicita a retirada dessa condicionante.</a:t>
                      </a: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u="sng" kern="100" dirty="0">
                          <a:effectLst/>
                        </a:rPr>
                        <a:t>Acolhida</a:t>
                      </a:r>
                      <a:endParaRPr lang="pt-BR" sz="1300" kern="100" dirty="0">
                        <a:effectLst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98994005"/>
                  </a:ext>
                </a:extLst>
              </a:tr>
              <a:tr h="1134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effectLst/>
                        </a:rPr>
                        <a:t>DECRETO nº 10.620/2021 – da centralização das atividades de concessão e de manutenção das aposentadorias e pensões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b="0" kern="100" dirty="0">
                          <a:effectLst/>
                        </a:rPr>
                        <a:t>Solicita a suspensão da centralização da concessão das aposentadorias e pensões do regime próprio.</a:t>
                      </a:r>
                      <a:endParaRPr lang="pt-BR" sz="13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u="sng" kern="100" dirty="0">
                          <a:effectLst/>
                        </a:rPr>
                        <a:t>Acolhida</a:t>
                      </a:r>
                      <a:endParaRPr lang="pt-BR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20874316"/>
                  </a:ext>
                </a:extLst>
              </a:tr>
              <a:tr h="78892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300" kern="100" dirty="0"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kern="100" dirty="0">
                          <a:effectLst/>
                        </a:rPr>
                        <a:t>IN 2/2018</a:t>
                      </a:r>
                      <a:endParaRPr lang="pt-BR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kern="100" dirty="0">
                          <a:effectLst/>
                        </a:rPr>
                        <a:t>Publicação</a:t>
                      </a:r>
                      <a:r>
                        <a:rPr lang="pt-BR" sz="1300" kern="100" baseline="0" dirty="0">
                          <a:effectLst/>
                        </a:rPr>
                        <a:t> da</a:t>
                      </a:r>
                      <a:r>
                        <a:rPr lang="pt-BR" sz="1300" kern="100" dirty="0">
                          <a:effectLst/>
                        </a:rPr>
                        <a:t> Instrução Normativa nº XX, com alterações em ...........</a:t>
                      </a: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31214041"/>
                  </a:ext>
                </a:extLst>
              </a:tr>
            </a:tbl>
          </a:graphicData>
        </a:graphic>
      </p:graphicFrame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3E2883EF-AD98-DA3F-B7A3-605150A3460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02698" y="6146036"/>
            <a:ext cx="2743200" cy="61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24656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9941DD56-8067-1C81-D921-B7DB641A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66749081"/>
              </p:ext>
            </p:extLst>
          </p:nvPr>
        </p:nvGraphicFramePr>
        <p:xfrm>
          <a:off x="865762" y="287173"/>
          <a:ext cx="10460476" cy="5882739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5167517">
                  <a:extLst>
                    <a:ext uri="{9D8B030D-6E8A-4147-A177-3AD203B41FA5}">
                      <a16:colId xmlns:a16="http://schemas.microsoft.com/office/drawing/2014/main" xmlns="" val="145375079"/>
                    </a:ext>
                  </a:extLst>
                </a:gridCol>
                <a:gridCol w="5292959">
                  <a:extLst>
                    <a:ext uri="{9D8B030D-6E8A-4147-A177-3AD203B41FA5}">
                      <a16:colId xmlns:a16="http://schemas.microsoft.com/office/drawing/2014/main" xmlns="" val="1748123979"/>
                    </a:ext>
                  </a:extLst>
                </a:gridCol>
              </a:tblGrid>
              <a:tr h="392495">
                <a:tc gridSpan="2">
                  <a:txBody>
                    <a:bodyPr/>
                    <a:lstStyle/>
                    <a:p>
                      <a:pPr marL="285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kern="100" dirty="0">
                          <a:effectLst/>
                        </a:rPr>
                        <a:t>Resultado de Negociação – 16/nov./2023 - MNNP</a:t>
                      </a: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9955505"/>
                  </a:ext>
                </a:extLst>
              </a:tr>
              <a:tr h="283463">
                <a:tc>
                  <a:txBody>
                    <a:bodyPr/>
                    <a:lstStyle/>
                    <a:p>
                      <a:pPr marL="285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effectLst/>
                        </a:rPr>
                        <a:t>Reivindicação</a:t>
                      </a:r>
                      <a:endParaRPr lang="pt-BR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Posição do Governo</a:t>
                      </a:r>
                    </a:p>
                  </a:txBody>
                  <a:tcPr marL="38398" marR="38398" marT="0" marB="0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16265543"/>
                  </a:ext>
                </a:extLst>
              </a:tr>
              <a:tr h="2435514">
                <a:tc>
                  <a:txBody>
                    <a:bodyPr/>
                    <a:lstStyle/>
                    <a:p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2/2018 - Art. 13, § 3º: da exclusão de limitação de horas para dispensa de compensação. </a:t>
                      </a:r>
                    </a:p>
                    <a:p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Solicita a exclusão das limitações. </a:t>
                      </a:r>
                      <a:endParaRPr lang="pt-BR" sz="12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3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Acolhida</a:t>
                      </a:r>
                      <a:r>
                        <a:rPr lang="pt-BR" sz="13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pt-BR" sz="13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Será proposta a alteração do § 3º  do art. 13 da IN 2, de 2048, com as horas sugeridas, nestes termos:</a:t>
                      </a:r>
                    </a:p>
                    <a:p>
                      <a:pPr lvl="1"/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§ 3º ....................................................................................</a:t>
                      </a:r>
                    </a:p>
                    <a:p>
                      <a:pPr lvl="1"/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- 54 (cinquenta e quatro) horas no ano, para os servidores públicos submetidos à jornada de trabalho de 8 (oito) horas diárias; </a:t>
                      </a:r>
                    </a:p>
                    <a:p>
                      <a:pPr lvl="1"/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 - 43 (quarenta e três) horas no ano, para os servidores públicos submetidos à jornada de trabalho de 6 (seis) horas diárias; e </a:t>
                      </a:r>
                    </a:p>
                    <a:p>
                      <a:pPr lvl="1"/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III - 32 (trinta e duas) horas no ano, para os servidores públicos submetidos à jornada de trabalho de 4 (quatro) horas diárias.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t-BR" sz="1200" kern="100" dirty="0">
                        <a:effectLst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17103351"/>
                  </a:ext>
                </a:extLst>
              </a:tr>
              <a:tr h="1885281">
                <a:tc>
                  <a:txBody>
                    <a:bodyPr/>
                    <a:lstStyle/>
                    <a:p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2/2018 - Art. 25: da extensão, em caráter excepcional, dos limites para a utilização das horas do banco de horas.</a:t>
                      </a:r>
                    </a:p>
                    <a:p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Solicita a inclusão de inciso.</a:t>
                      </a:r>
                    </a:p>
                    <a:p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t-BR" sz="12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(II - Os limites das horas do banco de horas e a sua utilização em folgas poderão ser estendidos, em caráter excepcional, por interesse ou necessidade institucional, mediante justificativa).</a:t>
                      </a: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3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Acolhida</a:t>
                      </a:r>
                      <a:r>
                        <a:rPr lang="pt-BR" sz="12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trará dispositivo possibilitando que o servidor usufrua as horas do banco de horas até o exercício seguinte ao da aquisição do direito, podendo ser prorrogado por mais um exercício por necessidade de serviço devidamente justificada pela chefia imediata, nestes termos:</a:t>
                      </a:r>
                    </a:p>
                    <a:p>
                      <a:pPr lvl="1"/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“Art. 25..................................................</a:t>
                      </a:r>
                      <a:b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- ...........................................................</a:t>
                      </a:r>
                      <a:b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b) 40 (quarenta) horas por mês; e</a:t>
                      </a:r>
                    </a:p>
                    <a:p>
                      <a:pPr lvl="1"/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 – deverão ser usufruídas até o exercício civil seguinte ao da aquisição do direito.</a:t>
                      </a:r>
                    </a:p>
                    <a:p>
                      <a:pPr lvl="1"/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Parágrafo único.  O prazo de que trata o inciso II deste artigo poderá ser prorrogado por igual período, por necessidade de serviço devidamente justificada pela chefia imediata.” (NR)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t-BR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52029545"/>
                  </a:ext>
                </a:extLst>
              </a:tr>
            </a:tbl>
          </a:graphicData>
        </a:graphic>
      </p:graphicFrame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3E2883EF-AD98-DA3F-B7A3-605150A3460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02698" y="6146036"/>
            <a:ext cx="2743200" cy="61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08353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9941DD56-8067-1C81-D921-B7DB641A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44232511"/>
              </p:ext>
            </p:extLst>
          </p:nvPr>
        </p:nvGraphicFramePr>
        <p:xfrm>
          <a:off x="865762" y="952998"/>
          <a:ext cx="10460476" cy="4639933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5167517">
                  <a:extLst>
                    <a:ext uri="{9D8B030D-6E8A-4147-A177-3AD203B41FA5}">
                      <a16:colId xmlns:a16="http://schemas.microsoft.com/office/drawing/2014/main" xmlns="" val="145375079"/>
                    </a:ext>
                  </a:extLst>
                </a:gridCol>
                <a:gridCol w="5292959">
                  <a:extLst>
                    <a:ext uri="{9D8B030D-6E8A-4147-A177-3AD203B41FA5}">
                      <a16:colId xmlns:a16="http://schemas.microsoft.com/office/drawing/2014/main" xmlns="" val="1748123979"/>
                    </a:ext>
                  </a:extLst>
                </a:gridCol>
              </a:tblGrid>
              <a:tr h="585302">
                <a:tc gridSpan="2">
                  <a:txBody>
                    <a:bodyPr/>
                    <a:lstStyle/>
                    <a:p>
                      <a:pPr marL="285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kern="100" dirty="0">
                          <a:effectLst/>
                        </a:rPr>
                        <a:t>Resultado de Negociação – 16/nov./2023 - MNNP</a:t>
                      </a: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9955505"/>
                  </a:ext>
                </a:extLst>
              </a:tr>
              <a:tr h="422710">
                <a:tc>
                  <a:txBody>
                    <a:bodyPr/>
                    <a:lstStyle/>
                    <a:p>
                      <a:pPr marL="285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effectLst/>
                        </a:rPr>
                        <a:t>Reivindicação</a:t>
                      </a:r>
                      <a:endParaRPr lang="pt-BR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Posição do Governo</a:t>
                      </a:r>
                    </a:p>
                  </a:txBody>
                  <a:tcPr marL="38398" marR="38398" marT="0" marB="0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16265543"/>
                  </a:ext>
                </a:extLst>
              </a:tr>
              <a:tr h="3631921">
                <a:tc>
                  <a:txBody>
                    <a:bodyPr/>
                    <a:lstStyle/>
                    <a:p>
                      <a:r>
                        <a:rPr lang="pt-BR" sz="1300" dirty="0"/>
                        <a:t>IN 2/2018 - Art. 17 – da proposta de alteração no §§ 2º e 3º:</a:t>
                      </a:r>
                    </a:p>
                    <a:p>
                      <a:endParaRPr lang="pt-BR" sz="1300" dirty="0"/>
                    </a:p>
                    <a:p>
                      <a:pPr marL="685800" lvl="1" indent="-228600">
                        <a:buAutoNum type="alphaLcParenR"/>
                      </a:pPr>
                      <a:r>
                        <a:rPr lang="pt-BR" sz="1300" dirty="0"/>
                        <a:t>§ 2º A escala mensal e suas alterações são decididas pelo dirigente da unidade. </a:t>
                      </a:r>
                    </a:p>
                    <a:p>
                      <a:pPr marL="685800" lvl="1" indent="-228600">
                        <a:buAutoNum type="alphaLcParenR"/>
                      </a:pPr>
                      <a:endParaRPr lang="pt-BR" sz="1300" dirty="0"/>
                    </a:p>
                    <a:p>
                      <a:pPr marL="457200" lvl="1" indent="0">
                        <a:buNone/>
                      </a:pPr>
                      <a:r>
                        <a:rPr lang="pt-BR" sz="1300" b="0" dirty="0"/>
                        <a:t>Solicita mencionar a previsão de que “alterações serão decididas pela chefia imediata.” </a:t>
                      </a:r>
                    </a:p>
                    <a:p>
                      <a:pPr marL="685800" lvl="1" indent="-228600">
                        <a:buAutoNum type="alphaLcParenR"/>
                      </a:pPr>
                      <a:endParaRPr lang="pt-BR" sz="1300" dirty="0"/>
                    </a:p>
                    <a:p>
                      <a:pPr marL="685800" lvl="1" indent="-228600">
                        <a:buFont typeface="+mj-lt"/>
                        <a:buAutoNum type="alphaLcParenR" startAt="2"/>
                      </a:pPr>
                      <a:r>
                        <a:rPr lang="pt-BR" sz="1300" dirty="0"/>
                        <a:t>§ 3º A escala mensal do servidor apenas poderá ser alterada pelo dirigente da unidade uma vez por semana. </a:t>
                      </a:r>
                    </a:p>
                    <a:p>
                      <a:pPr marL="685800" lvl="1" indent="-228600">
                        <a:buAutoNum type="alphaLcParenR" startAt="2"/>
                      </a:pPr>
                      <a:endParaRPr lang="pt-BR" sz="1300" b="0" dirty="0"/>
                    </a:p>
                    <a:p>
                      <a:pPr marL="457200" lvl="1" indent="0">
                        <a:buNone/>
                      </a:pPr>
                      <a:r>
                        <a:rPr lang="pt-BR" sz="1300" b="0" dirty="0"/>
                        <a:t>Solicita acrescentar: “exceto nos serviços de saúde, para os quais não haverá limitação de alterações, devido à sua especificidade.” </a:t>
                      </a:r>
                      <a:endParaRPr lang="pt-BR" sz="13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Acolhida</a:t>
                      </a:r>
                      <a:r>
                        <a:rPr lang="pt-BR" sz="13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proposta apresentada no item “b”.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dirty="0"/>
                        <a:t>Será incluído dispositivo que autoriza a autoridade máxima do órgão ou entidade, em situação excepcional devidamente atestada, alterar a escala mensal do servidor mais de uma vez por semana, nestes termos: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dirty="0"/>
                        <a:t>“Art. 17. ................................................................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dirty="0"/>
                        <a:t>§ 3º A escala mensal do servidor apenas poderá ser alterada pelo dirigente da unidade uma vez por semana, exceto em situação excepcional devidamente atestada pela autoridade máxima do órgão ou entidade.” (NR)</a:t>
                      </a:r>
                      <a:endParaRPr lang="pt-BR" sz="1300" kern="100" dirty="0">
                        <a:effectLst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17103351"/>
                  </a:ext>
                </a:extLst>
              </a:tr>
            </a:tbl>
          </a:graphicData>
        </a:graphic>
      </p:graphicFrame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3E2883EF-AD98-DA3F-B7A3-605150A3460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02698" y="6146036"/>
            <a:ext cx="2743200" cy="61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21272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9941DD56-8067-1C81-D921-B7DB641A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53081059"/>
              </p:ext>
            </p:extLst>
          </p:nvPr>
        </p:nvGraphicFramePr>
        <p:xfrm>
          <a:off x="865762" y="852257"/>
          <a:ext cx="10460476" cy="529378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5167517">
                  <a:extLst>
                    <a:ext uri="{9D8B030D-6E8A-4147-A177-3AD203B41FA5}">
                      <a16:colId xmlns:a16="http://schemas.microsoft.com/office/drawing/2014/main" xmlns="" val="145375079"/>
                    </a:ext>
                  </a:extLst>
                </a:gridCol>
                <a:gridCol w="5292959">
                  <a:extLst>
                    <a:ext uri="{9D8B030D-6E8A-4147-A177-3AD203B41FA5}">
                      <a16:colId xmlns:a16="http://schemas.microsoft.com/office/drawing/2014/main" xmlns="" val="1748123979"/>
                    </a:ext>
                  </a:extLst>
                </a:gridCol>
              </a:tblGrid>
              <a:tr h="540262">
                <a:tc gridSpan="2">
                  <a:txBody>
                    <a:bodyPr/>
                    <a:lstStyle/>
                    <a:p>
                      <a:pPr marL="285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kern="100" dirty="0">
                          <a:effectLst/>
                        </a:rPr>
                        <a:t>Resultado de Negociação – 16/nov./2023 - MNNP</a:t>
                      </a: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9955505"/>
                  </a:ext>
                </a:extLst>
              </a:tr>
              <a:tr h="390181">
                <a:tc>
                  <a:txBody>
                    <a:bodyPr/>
                    <a:lstStyle/>
                    <a:p>
                      <a:pPr marL="285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effectLst/>
                        </a:rPr>
                        <a:t>Reivindicação</a:t>
                      </a:r>
                      <a:endParaRPr lang="pt-BR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Posição do Governo</a:t>
                      </a:r>
                    </a:p>
                  </a:txBody>
                  <a:tcPr marL="38398" marR="38398" marT="0" marB="0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16265543"/>
                  </a:ext>
                </a:extLst>
              </a:tr>
              <a:tr h="4363337">
                <a:tc>
                  <a:txBody>
                    <a:bodyPr/>
                    <a:lstStyle/>
                    <a:p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2/2018 - Art. 36: da Liberação de servidor para atividade sindical.</a:t>
                      </a:r>
                    </a:p>
                    <a:p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pt-BR" sz="13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Solicita a inclusão de dispositivo indicando que “poderá haver a liberação do servidor público para participar de atividades sindicais, sem a compensação das horas não trabalhadas.”</a:t>
                      </a:r>
                      <a:endParaRPr lang="pt-BR" sz="13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3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Acolhida</a:t>
                      </a:r>
                    </a:p>
                    <a:p>
                      <a:r>
                        <a:rPr lang="pt-B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pt-B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assunto está sendo debatido no âmbito do GTI da regulamentação da Convenção nº 151, pois exige alteração da Lei nº 8.112, de 1990. </a:t>
                      </a:r>
                    </a:p>
                    <a:p>
                      <a:r>
                        <a:rPr lang="pt-B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pt-B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Assim, propõe-se, dentro das competências desta Secretaria, alteração do art. 36 da referida IN para incluir o parágrafo único com a seguinte redação:</a:t>
                      </a:r>
                    </a:p>
                    <a:p>
                      <a:r>
                        <a:rPr lang="pt-B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pt-B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“Art. 36 .......................................</a:t>
                      </a:r>
                    </a:p>
                    <a:p>
                      <a:r>
                        <a:rPr lang="pt-B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....................................................</a:t>
                      </a:r>
                    </a:p>
                    <a:p>
                      <a:r>
                        <a:rPr lang="pt-B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Parágrafo único. Fica dispensado da compensação de que trata o caput o servidor indicado para representar a bancada sindical nas Mesas Central, Setorial, e Específica e Temporária, em suas reuniões ordinárias e extraordinárias, atestada por Declaração expedida pelo coordenador das respectivas mesas.” (NR)</a:t>
                      </a:r>
                      <a:endParaRPr lang="pt-BR" sz="1300" kern="100" dirty="0">
                        <a:effectLst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17103351"/>
                  </a:ext>
                </a:extLst>
              </a:tr>
            </a:tbl>
          </a:graphicData>
        </a:graphic>
      </p:graphicFrame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3E2883EF-AD98-DA3F-B7A3-605150A3460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02698" y="6146036"/>
            <a:ext cx="2743200" cy="61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32683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9941DD56-8067-1C81-D921-B7DB641A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38979898"/>
              </p:ext>
            </p:extLst>
          </p:nvPr>
        </p:nvGraphicFramePr>
        <p:xfrm>
          <a:off x="991752" y="523008"/>
          <a:ext cx="10448640" cy="5524598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5155681">
                  <a:extLst>
                    <a:ext uri="{9D8B030D-6E8A-4147-A177-3AD203B41FA5}">
                      <a16:colId xmlns:a16="http://schemas.microsoft.com/office/drawing/2014/main" xmlns="" val="145375079"/>
                    </a:ext>
                  </a:extLst>
                </a:gridCol>
                <a:gridCol w="5292959">
                  <a:extLst>
                    <a:ext uri="{9D8B030D-6E8A-4147-A177-3AD203B41FA5}">
                      <a16:colId xmlns:a16="http://schemas.microsoft.com/office/drawing/2014/main" xmlns="" val="1748123979"/>
                    </a:ext>
                  </a:extLst>
                </a:gridCol>
              </a:tblGrid>
              <a:tr h="422100">
                <a:tc gridSpan="2">
                  <a:txBody>
                    <a:bodyPr/>
                    <a:lstStyle/>
                    <a:p>
                      <a:pPr marL="285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Pleitos adicionalmente acolhidos</a:t>
                      </a:r>
                      <a:endParaRPr lang="pt-BR" sz="20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9955505"/>
                  </a:ext>
                </a:extLst>
              </a:tr>
              <a:tr h="274348">
                <a:tc>
                  <a:txBody>
                    <a:bodyPr/>
                    <a:lstStyle/>
                    <a:p>
                      <a:pPr marL="285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Pleitos</a:t>
                      </a: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Encaminhamentos</a:t>
                      </a:r>
                    </a:p>
                  </a:txBody>
                  <a:tcPr marL="38398" marR="38398" marT="0" marB="0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16265543"/>
                  </a:ext>
                </a:extLst>
              </a:tr>
              <a:tr h="8657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Benefício Especial</a:t>
                      </a:r>
                      <a:endParaRPr lang="pt-BR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Automatizado o cálculo do Benefício Especial</a:t>
                      </a:r>
                      <a:endParaRPr lang="pt-BR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98994005"/>
                  </a:ext>
                </a:extLst>
              </a:tr>
              <a:tr h="80558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Margem consignável do servidor</a:t>
                      </a:r>
                      <a:endParaRPr lang="pt-BR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Regulamentação do cartão consignado de benefício – Portaria nº 7142, de 10 de novembro de 2023</a:t>
                      </a:r>
                      <a:endParaRPr lang="pt-BR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16402839"/>
                  </a:ext>
                </a:extLst>
              </a:tr>
              <a:tr h="14226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Alteração da LDO</a:t>
                      </a:r>
                      <a:endParaRPr lang="pt-BR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b="1" u="none" strike="noStrike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Foi encaminhado OFÍCIO SEI Nº 4517/2023/MPO, de 2 de outubro de 2023, à Presidente da Comissão Mista de Planos, Orçamentos Públicos e Fiscalização – CMO - Senadora da República DANIELLA RIBEIRO, solicitando retirada da restrição na LDO que limitava a recomposição do valor do Auxílio Alimentação foi retirada.</a:t>
                      </a:r>
                      <a:endParaRPr lang="pt-BR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16855734"/>
                  </a:ext>
                </a:extLst>
              </a:tr>
              <a:tr h="848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Cartão consignado de benefícios</a:t>
                      </a:r>
                      <a:endParaRPr lang="pt-BR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Foi regulamentado a utilização do cartão consignado de benefícios por meio da portaria nº 7142, de 10 de novembro de 2023, cuja vigência se dará </a:t>
                      </a:r>
                      <a:r>
                        <a:rPr lang="pt-BR" sz="13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partir de </a:t>
                      </a:r>
                      <a:r>
                        <a:rPr lang="pt-BR" sz="13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 de novembro de 2023. </a:t>
                      </a:r>
                      <a:endParaRPr lang="pt-BR" sz="1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87094283"/>
                  </a:ext>
                </a:extLst>
              </a:tr>
              <a:tr h="8857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300" b="1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Taxa de juros do Consignado</a:t>
                      </a:r>
                    </a:p>
                  </a:txBody>
                  <a:tcPr marL="38398" marR="38398" marT="0" marB="0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Encontra-se em estudo a revisão do valor do limite máximo da taxa de juros para empréstimo consignado e da limitação máxima de taxa de juros para cartão de crédito e de benefícios.</a:t>
                      </a:r>
                    </a:p>
                  </a:txBody>
                  <a:tcPr marL="38398" marR="38398" marT="0" marB="0" anchor="ctr"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31214041"/>
                  </a:ext>
                </a:extLst>
              </a:tr>
            </a:tbl>
          </a:graphicData>
        </a:graphic>
      </p:graphicFrame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3E2883EF-AD98-DA3F-B7A3-605150A3460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02698" y="6146036"/>
            <a:ext cx="2743200" cy="61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334151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662</Words>
  <Application>Microsoft Office PowerPoint</Application>
  <PresentationFormat>Personalizar</PresentationFormat>
  <Paragraphs>116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JOSE BORGES DE CARVALHO FILHO</dc:creator>
  <cp:lastModifiedBy>fatima</cp:lastModifiedBy>
  <cp:revision>28</cp:revision>
  <cp:lastPrinted>2023-11-16T12:11:07Z</cp:lastPrinted>
  <dcterms:created xsi:type="dcterms:W3CDTF">2023-11-14T21:21:05Z</dcterms:created>
  <dcterms:modified xsi:type="dcterms:W3CDTF">2023-11-17T21:20:52Z</dcterms:modified>
</cp:coreProperties>
</file>